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4f1a2ecb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4f1a2ecb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f1a2ecb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f1a2ecb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4f1a2ecb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4f1a2ecb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4f1a2ecb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4f1a2ecb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4f1a2ecb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4f1a2ecb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4f1a2ecb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4f1a2ecb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4f1a2ecb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4f1a2ecb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4f1a2ecb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4f1a2ecb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4f1a2ecb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4f1a2ecb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4f1a2ecb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4f1a2ecb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4f1a2ec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4f1a2ec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4f1a2ecb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4f1a2ecb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4f1a2ecb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4f1a2ecb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4f1a2ecb0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4f1a2ecb0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4f1a2ecb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4f1a2ecb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4f1a2ec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4f1a2ec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4f1a2ecb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4f1a2ecb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4f1a2ecb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4f1a2ecb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4f1a2ecb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4f1a2ecb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4f1a2ecb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4f1a2ecb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4f1a2ecb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4f1a2ecb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4f1a2ecb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4f1a2ecb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54.png"/><Relationship Id="rId5"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58.png"/><Relationship Id="rId5"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1.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31.png"/><Relationship Id="rId7" Type="http://schemas.openxmlformats.org/officeDocument/2006/relationships/image" Target="../media/image25.png"/><Relationship Id="rId8"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56.png"/><Relationship Id="rId6"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shrutimechlearn/churn-modelling" TargetMode="Externa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5.png"/><Relationship Id="rId4" Type="http://schemas.openxmlformats.org/officeDocument/2006/relationships/image" Target="../media/image10.png"/><Relationship Id="rId11" Type="http://schemas.openxmlformats.org/officeDocument/2006/relationships/image" Target="../media/image7.png"/><Relationship Id="rId10" Type="http://schemas.openxmlformats.org/officeDocument/2006/relationships/image" Target="../media/image1.png"/><Relationship Id="rId9" Type="http://schemas.openxmlformats.org/officeDocument/2006/relationships/image" Target="../media/image2.png"/><Relationship Id="rId5" Type="http://schemas.openxmlformats.org/officeDocument/2006/relationships/image" Target="../media/image30.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0.png"/><Relationship Id="rId11" Type="http://schemas.openxmlformats.org/officeDocument/2006/relationships/image" Target="../media/image60.png"/><Relationship Id="rId10" Type="http://schemas.openxmlformats.org/officeDocument/2006/relationships/image" Target="../media/image59.png"/><Relationship Id="rId9" Type="http://schemas.openxmlformats.org/officeDocument/2006/relationships/image" Target="../media/image51.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Capstone 1 Report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And from the normalized histogram and ECDFs </a:t>
            </a:r>
            <a:r>
              <a:rPr lang="en-GB" sz="1200">
                <a:solidFill>
                  <a:schemeClr val="dk1"/>
                </a:solidFill>
              </a:rPr>
              <a:t>we can see the other than the percentage of zero balance members, groups (divided by </a:t>
            </a:r>
            <a:r>
              <a:rPr lang="en-GB" sz="1200">
                <a:solidFill>
                  <a:schemeClr val="dk1"/>
                </a:solidFill>
                <a:latin typeface="Roboto"/>
                <a:ea typeface="Roboto"/>
                <a:cs typeface="Roboto"/>
                <a:sym typeface="Roboto"/>
              </a:rPr>
              <a:t>gender and age, exited status) </a:t>
            </a:r>
            <a:r>
              <a:rPr lang="en-GB" sz="1200">
                <a:solidFill>
                  <a:schemeClr val="dk1"/>
                </a:solidFill>
              </a:rPr>
              <a:t>seem to have similar distribution of balance, the exited groups seem to have more balance in the range mentioned previously. Gender doesn’t seem to be affecting the shapes of the distributions.</a:t>
            </a:r>
            <a:endParaRPr sz="1200">
              <a:solidFill>
                <a:schemeClr val="dk1"/>
              </a:solidFill>
              <a:latin typeface="Roboto"/>
              <a:ea typeface="Roboto"/>
              <a:cs typeface="Roboto"/>
              <a:sym typeface="Roboto"/>
            </a:endParaRPr>
          </a:p>
          <a:p>
            <a:pPr indent="0" lvl="0" marL="0" rtl="0" algn="l">
              <a:spcBef>
                <a:spcPts val="0"/>
              </a:spcBef>
              <a:spcAft>
                <a:spcPts val="1600"/>
              </a:spcAft>
              <a:buNone/>
            </a:pPr>
            <a:r>
              <a:t/>
            </a:r>
            <a:endParaRPr/>
          </a:p>
        </p:txBody>
      </p:sp>
      <p:pic>
        <p:nvPicPr>
          <p:cNvPr id="143" name="Google Shape;143;p22"/>
          <p:cNvPicPr preferRelativeResize="0"/>
          <p:nvPr/>
        </p:nvPicPr>
        <p:blipFill>
          <a:blip r:embed="rId3">
            <a:alphaModFix/>
          </a:blip>
          <a:stretch>
            <a:fillRect/>
          </a:stretch>
        </p:blipFill>
        <p:spPr>
          <a:xfrm>
            <a:off x="3036725" y="2411600"/>
            <a:ext cx="2847975" cy="1704975"/>
          </a:xfrm>
          <a:prstGeom prst="rect">
            <a:avLst/>
          </a:prstGeom>
          <a:noFill/>
          <a:ln>
            <a:noFill/>
          </a:ln>
        </p:spPr>
      </p:pic>
      <p:pic>
        <p:nvPicPr>
          <p:cNvPr id="144" name="Google Shape;144;p22"/>
          <p:cNvPicPr preferRelativeResize="0"/>
          <p:nvPr/>
        </p:nvPicPr>
        <p:blipFill>
          <a:blip r:embed="rId4">
            <a:alphaModFix/>
          </a:blip>
          <a:stretch>
            <a:fillRect/>
          </a:stretch>
        </p:blipFill>
        <p:spPr>
          <a:xfrm>
            <a:off x="3189125" y="2564000"/>
            <a:ext cx="2781300" cy="1733550"/>
          </a:xfrm>
          <a:prstGeom prst="rect">
            <a:avLst/>
          </a:prstGeom>
          <a:noFill/>
          <a:ln>
            <a:noFill/>
          </a:ln>
        </p:spPr>
      </p:pic>
      <p:sp>
        <p:nvSpPr>
          <p:cNvPr id="145" name="Google Shape;145;p22"/>
          <p:cNvSpPr txBox="1"/>
          <p:nvPr/>
        </p:nvSpPr>
        <p:spPr>
          <a:xfrm>
            <a:off x="3341525" y="27164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t>Initial Findings: Active member</a:t>
            </a:r>
            <a:endParaRPr/>
          </a:p>
          <a:p>
            <a:pPr indent="0" lvl="0" marL="0" rtl="0" algn="l">
              <a:spcBef>
                <a:spcPts val="0"/>
              </a:spcBef>
              <a:spcAft>
                <a:spcPts val="0"/>
              </a:spcAft>
              <a:buNone/>
            </a:pPr>
            <a:r>
              <a:t/>
            </a:r>
            <a:endParaRPr/>
          </a:p>
        </p:txBody>
      </p:sp>
      <p:sp>
        <p:nvSpPr>
          <p:cNvPr id="151" name="Google Shape;15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I then dug into age and active status and found that before 45 active members have higher retention rate (retention rate for active and not active members: 0.901, 0.826) and after 45 not active members have very low retention rate (retention rate for active and not active members: 0.720, 0.303)</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1600"/>
              </a:spcBef>
              <a:spcAft>
                <a:spcPts val="0"/>
              </a:spcAft>
              <a:buNone/>
            </a:pPr>
            <a:r>
              <a:rPr lang="en-GB" sz="1200">
                <a:solidFill>
                  <a:schemeClr val="dk1"/>
                </a:solidFill>
                <a:latin typeface="Roboto"/>
                <a:ea typeface="Roboto"/>
                <a:cs typeface="Roboto"/>
                <a:sym typeface="Roboto"/>
              </a:rPr>
              <a:t>We can see from the histogram that the balance distributions of active and not active members have quite similar patterns.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GB" sz="1200">
                <a:solidFill>
                  <a:schemeClr val="dk1"/>
                </a:solidFill>
                <a:latin typeface="Roboto"/>
                <a:ea typeface="Roboto"/>
                <a:cs typeface="Roboto"/>
                <a:sym typeface="Roboto"/>
              </a:rPr>
              <a:t>From the scatter plot it seems like for not active members, there is a tendency to leave after a certain age (around 45 as we previously noticed in gender groups).</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p:txBody>
      </p:sp>
      <p:pic>
        <p:nvPicPr>
          <p:cNvPr id="152" name="Google Shape;152;p23"/>
          <p:cNvPicPr preferRelativeResize="0"/>
          <p:nvPr/>
        </p:nvPicPr>
        <p:blipFill>
          <a:blip r:embed="rId3">
            <a:alphaModFix/>
          </a:blip>
          <a:stretch>
            <a:fillRect/>
          </a:stretch>
        </p:blipFill>
        <p:spPr>
          <a:xfrm>
            <a:off x="-593350" y="810425"/>
            <a:ext cx="2524125" cy="1609725"/>
          </a:xfrm>
          <a:prstGeom prst="rect">
            <a:avLst/>
          </a:prstGeom>
          <a:noFill/>
          <a:ln>
            <a:noFill/>
          </a:ln>
        </p:spPr>
      </p:pic>
      <p:pic>
        <p:nvPicPr>
          <p:cNvPr id="153" name="Google Shape;153;p23"/>
          <p:cNvPicPr preferRelativeResize="0"/>
          <p:nvPr/>
        </p:nvPicPr>
        <p:blipFill>
          <a:blip r:embed="rId4">
            <a:alphaModFix/>
          </a:blip>
          <a:stretch>
            <a:fillRect/>
          </a:stretch>
        </p:blipFill>
        <p:spPr>
          <a:xfrm>
            <a:off x="311700" y="2936875"/>
            <a:ext cx="5734050" cy="1914525"/>
          </a:xfrm>
          <a:prstGeom prst="rect">
            <a:avLst/>
          </a:prstGeom>
          <a:noFill/>
          <a:ln>
            <a:noFill/>
          </a:ln>
        </p:spPr>
      </p:pic>
      <p:pic>
        <p:nvPicPr>
          <p:cNvPr id="154" name="Google Shape;154;p23"/>
          <p:cNvPicPr preferRelativeResize="0"/>
          <p:nvPr/>
        </p:nvPicPr>
        <p:blipFill>
          <a:blip r:embed="rId5">
            <a:alphaModFix/>
          </a:blip>
          <a:stretch>
            <a:fillRect/>
          </a:stretch>
        </p:blipFill>
        <p:spPr>
          <a:xfrm>
            <a:off x="3211050" y="2803525"/>
            <a:ext cx="5734050" cy="2047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I grouped active and inactive members by age and plotted a normalized histogram and their ECDFs. </a:t>
            </a:r>
            <a:r>
              <a:rPr lang="en-GB" sz="1200">
                <a:solidFill>
                  <a:schemeClr val="dk1"/>
                </a:solidFill>
              </a:rPr>
              <a:t>We can see that they have very similar distributions especially of non zero balance parts. Age &gt; 45 not active group has less members with zero balance and slightly more of balance within the range just mentioned. Not active groups tend to have more zero balance members. Active status doesn’t seem to affect the shapes of the distributions but age seems to be an important factor.</a:t>
            </a:r>
            <a:endParaRPr sz="1200">
              <a:solidFill>
                <a:schemeClr val="dk1"/>
              </a:solidFill>
              <a:latin typeface="Roboto"/>
              <a:ea typeface="Roboto"/>
              <a:cs typeface="Roboto"/>
              <a:sym typeface="Roboto"/>
            </a:endParaRPr>
          </a:p>
          <a:p>
            <a:pPr indent="0" lvl="0" marL="0" rtl="0" algn="l">
              <a:spcBef>
                <a:spcPts val="0"/>
              </a:spcBef>
              <a:spcAft>
                <a:spcPts val="1600"/>
              </a:spcAft>
              <a:buNone/>
            </a:pPr>
            <a:r>
              <a:t/>
            </a:r>
            <a:endParaRPr/>
          </a:p>
        </p:txBody>
      </p:sp>
      <p:pic>
        <p:nvPicPr>
          <p:cNvPr id="161" name="Google Shape;161;p24"/>
          <p:cNvPicPr preferRelativeResize="0"/>
          <p:nvPr/>
        </p:nvPicPr>
        <p:blipFill>
          <a:blip r:embed="rId3">
            <a:alphaModFix/>
          </a:blip>
          <a:stretch>
            <a:fillRect/>
          </a:stretch>
        </p:blipFill>
        <p:spPr>
          <a:xfrm>
            <a:off x="2663825" y="1879600"/>
            <a:ext cx="2733675" cy="1743075"/>
          </a:xfrm>
          <a:prstGeom prst="rect">
            <a:avLst/>
          </a:prstGeom>
          <a:noFill/>
          <a:ln>
            <a:noFill/>
          </a:ln>
        </p:spPr>
      </p:pic>
      <p:pic>
        <p:nvPicPr>
          <p:cNvPr id="162" name="Google Shape;162;p24"/>
          <p:cNvPicPr preferRelativeResize="0"/>
          <p:nvPr/>
        </p:nvPicPr>
        <p:blipFill>
          <a:blip r:embed="rId4">
            <a:alphaModFix/>
          </a:blip>
          <a:stretch>
            <a:fillRect/>
          </a:stretch>
        </p:blipFill>
        <p:spPr>
          <a:xfrm>
            <a:off x="2816225" y="2032000"/>
            <a:ext cx="2847975" cy="1809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t>Initial Findings: Number of products</a:t>
            </a:r>
            <a:endParaRPr/>
          </a:p>
          <a:p>
            <a:pPr indent="0" lvl="0" marL="0" rtl="0" algn="l">
              <a:spcBef>
                <a:spcPts val="0"/>
              </a:spcBef>
              <a:spcAft>
                <a:spcPts val="0"/>
              </a:spcAft>
              <a:buNone/>
            </a:pPr>
            <a:r>
              <a:t/>
            </a:r>
            <a:endParaRPr/>
          </a:p>
        </p:txBody>
      </p:sp>
      <p:sp>
        <p:nvSpPr>
          <p:cNvPr id="168" name="Google Shape;16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Next I looked into balance and number of products. With the scatter plot here we can see that </a:t>
            </a:r>
            <a:r>
              <a:rPr lang="en-GB" sz="1200">
                <a:solidFill>
                  <a:schemeClr val="dk1"/>
                </a:solidFill>
                <a:latin typeface="Roboto"/>
                <a:ea typeface="Roboto"/>
                <a:cs typeface="Roboto"/>
                <a:sym typeface="Roboto"/>
              </a:rPr>
              <a:t>customers who purchased 3-4 products tend to leave.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GB" sz="1200">
                <a:solidFill>
                  <a:schemeClr val="dk1"/>
                </a:solidFill>
                <a:latin typeface="Roboto"/>
                <a:ea typeface="Roboto"/>
                <a:cs typeface="Roboto"/>
                <a:sym typeface="Roboto"/>
              </a:rPr>
              <a:t>And from counting values of the two groups of customers (1-2 products, 3-4 products since all customers purchased at least 1 product) we find that most customers tend to purchase 1-2 products but for those who purchased 3-4 products only 14.11% of them chose to stay.</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GB" sz="1200">
                <a:solidFill>
                  <a:schemeClr val="dk1"/>
                </a:solidFill>
                <a:latin typeface="Roboto"/>
                <a:ea typeface="Roboto"/>
                <a:cs typeface="Roboto"/>
                <a:sym typeface="Roboto"/>
              </a:rPr>
              <a:t>From this normalized histogram of balance of customers with 1-2 and 3-4 products we see no significant difference in the distribution patterns.</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p:txBody>
      </p:sp>
      <p:pic>
        <p:nvPicPr>
          <p:cNvPr id="169" name="Google Shape;169;p25"/>
          <p:cNvPicPr preferRelativeResize="0"/>
          <p:nvPr/>
        </p:nvPicPr>
        <p:blipFill>
          <a:blip r:embed="rId3">
            <a:alphaModFix/>
          </a:blip>
          <a:stretch>
            <a:fillRect/>
          </a:stretch>
        </p:blipFill>
        <p:spPr>
          <a:xfrm>
            <a:off x="311700" y="2942525"/>
            <a:ext cx="5734050" cy="2095500"/>
          </a:xfrm>
          <a:prstGeom prst="rect">
            <a:avLst/>
          </a:prstGeom>
          <a:noFill/>
          <a:ln>
            <a:noFill/>
          </a:ln>
        </p:spPr>
      </p:pic>
      <p:pic>
        <p:nvPicPr>
          <p:cNvPr id="170" name="Google Shape;170;p25"/>
          <p:cNvPicPr preferRelativeResize="0"/>
          <p:nvPr/>
        </p:nvPicPr>
        <p:blipFill>
          <a:blip r:embed="rId4">
            <a:alphaModFix/>
          </a:blip>
          <a:stretch>
            <a:fillRect/>
          </a:stretch>
        </p:blipFill>
        <p:spPr>
          <a:xfrm>
            <a:off x="2914950" y="2256925"/>
            <a:ext cx="5734050" cy="2409825"/>
          </a:xfrm>
          <a:prstGeom prst="rect">
            <a:avLst/>
          </a:prstGeom>
          <a:noFill/>
          <a:ln>
            <a:noFill/>
          </a:ln>
        </p:spPr>
      </p:pic>
      <p:pic>
        <p:nvPicPr>
          <p:cNvPr id="171" name="Google Shape;171;p25"/>
          <p:cNvPicPr preferRelativeResize="0"/>
          <p:nvPr/>
        </p:nvPicPr>
        <p:blipFill>
          <a:blip r:embed="rId5">
            <a:alphaModFix/>
          </a:blip>
          <a:stretch>
            <a:fillRect/>
          </a:stretch>
        </p:blipFill>
        <p:spPr>
          <a:xfrm>
            <a:off x="457200" y="457200"/>
            <a:ext cx="2381250" cy="1457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By dividing customers by balance (zero and non zero) and exited (exited and stayed) and we can see how many products they purchased. It shows that stayed customers tend to buy only 1-2 products and stayed with zero balance group tends to buy 2 while stayed with positive balance group tends to buy buy 1. But overall more customers tend to buy less products.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latin typeface="Roboto"/>
                <a:ea typeface="Roboto"/>
                <a:cs typeface="Roboto"/>
                <a:sym typeface="Roboto"/>
              </a:rPr>
              <a:t>From the data we can see there are more customers with non zero balance but customers with zero balance have a higher retention rate compared to those with non zero balance, and there’s no significant correlation between a non zero balance and exited. (Retention rate for zero balance and non zero balance customers: 0.862, 0.759)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And by grouping customers into has balance and zero balance group and comparing distributions on age, credit score, number of products, tenure, estimated salary, credit card and active status, we find zero balance customers only show different distribution on number of products.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1600"/>
              </a:spcAft>
              <a:buNone/>
            </a:pPr>
            <a:r>
              <a:t/>
            </a:r>
            <a:endParaRPr/>
          </a:p>
        </p:txBody>
      </p:sp>
      <p:pic>
        <p:nvPicPr>
          <p:cNvPr id="178" name="Google Shape;178;p26"/>
          <p:cNvPicPr preferRelativeResize="0"/>
          <p:nvPr/>
        </p:nvPicPr>
        <p:blipFill>
          <a:blip r:embed="rId3">
            <a:alphaModFix/>
          </a:blip>
          <a:stretch>
            <a:fillRect/>
          </a:stretch>
        </p:blipFill>
        <p:spPr>
          <a:xfrm>
            <a:off x="1600050" y="1885175"/>
            <a:ext cx="2447925" cy="1514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t>Initial Findings:  Balance</a:t>
            </a:r>
            <a:endParaRPr/>
          </a:p>
          <a:p>
            <a:pPr indent="0" lvl="0" marL="0" rtl="0" algn="l">
              <a:spcBef>
                <a:spcPts val="0"/>
              </a:spcBef>
              <a:spcAft>
                <a:spcPts val="0"/>
              </a:spcAft>
              <a:buNone/>
            </a:pPr>
            <a:r>
              <a:t/>
            </a:r>
            <a:endParaRPr/>
          </a:p>
        </p:txBody>
      </p:sp>
      <p:sp>
        <p:nvSpPr>
          <p:cNvPr id="184" name="Google Shape;18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I divided customers with non zero balance by exited and plotted the histogram on the left which shows they have very close means and might all be normally distributed. And the normalized histogram on the right shows that within the balance range marked by the yellow lines customers tend to exit. (</a:t>
            </a:r>
            <a:r>
              <a:rPr lang="en-GB" sz="1100">
                <a:solidFill>
                  <a:schemeClr val="dk1"/>
                </a:solidFill>
              </a:rPr>
              <a:t>around [25, 70] percentile of exited group)</a:t>
            </a:r>
            <a:endParaRPr sz="1200">
              <a:solidFill>
                <a:schemeClr val="dk1"/>
              </a:solidFill>
            </a:endParaRPr>
          </a:p>
          <a:p>
            <a:pPr indent="0" lvl="0" marL="0" rtl="0" algn="l">
              <a:spcBef>
                <a:spcPts val="0"/>
              </a:spcBef>
              <a:spcAft>
                <a:spcPts val="1600"/>
              </a:spcAft>
              <a:buNone/>
            </a:pPr>
            <a:r>
              <a:t/>
            </a:r>
            <a:endParaRPr/>
          </a:p>
        </p:txBody>
      </p:sp>
      <p:pic>
        <p:nvPicPr>
          <p:cNvPr id="185" name="Google Shape;185;p27"/>
          <p:cNvPicPr preferRelativeResize="0"/>
          <p:nvPr/>
        </p:nvPicPr>
        <p:blipFill>
          <a:blip r:embed="rId3">
            <a:alphaModFix/>
          </a:blip>
          <a:stretch>
            <a:fillRect/>
          </a:stretch>
        </p:blipFill>
        <p:spPr>
          <a:xfrm>
            <a:off x="2433525" y="2571750"/>
            <a:ext cx="5734050" cy="1447800"/>
          </a:xfrm>
          <a:prstGeom prst="rect">
            <a:avLst/>
          </a:prstGeom>
          <a:noFill/>
          <a:ln>
            <a:noFill/>
          </a:ln>
        </p:spPr>
      </p:pic>
      <p:pic>
        <p:nvPicPr>
          <p:cNvPr id="186" name="Google Shape;186;p27"/>
          <p:cNvPicPr preferRelativeResize="0"/>
          <p:nvPr/>
        </p:nvPicPr>
        <p:blipFill>
          <a:blip r:embed="rId4">
            <a:alphaModFix/>
          </a:blip>
          <a:stretch>
            <a:fillRect/>
          </a:stretch>
        </p:blipFill>
        <p:spPr>
          <a:xfrm>
            <a:off x="4976725" y="2969775"/>
            <a:ext cx="2600325" cy="1685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t>Initial Findings:  Balance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92" name="Google Shape;19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I divided customers with non zero balance by exited and plotted the histogram on the left which shows they have very close means and might all be normally distributed. And the normalized histogram on the right shows that within the balance range marked by the yellow lines customers tend to exit. (</a:t>
            </a:r>
            <a:r>
              <a:rPr lang="en-GB" sz="1100">
                <a:solidFill>
                  <a:schemeClr val="dk1"/>
                </a:solidFill>
              </a:rPr>
              <a:t>around [25, 70] percentile of exited group)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Then by plotting the ECDFs and trying different regressions (normal, t, logistic)  we find non zero exited customers’ balance seems to be logistically distributed while the other two groups are normally distributed. And the regression functions fit well with the empirical data.</a:t>
            </a:r>
            <a:endParaRPr sz="1100">
              <a:solidFill>
                <a:schemeClr val="dk1"/>
              </a:solidFill>
            </a:endParaRPr>
          </a:p>
          <a:p>
            <a:pPr indent="0" lvl="0" marL="0" rtl="0" algn="l">
              <a:spcBef>
                <a:spcPts val="0"/>
              </a:spcBef>
              <a:spcAft>
                <a:spcPts val="1600"/>
              </a:spcAft>
              <a:buNone/>
            </a:pPr>
            <a:r>
              <a:t/>
            </a:r>
            <a:endParaRPr/>
          </a:p>
        </p:txBody>
      </p:sp>
      <p:pic>
        <p:nvPicPr>
          <p:cNvPr id="193" name="Google Shape;193;p28"/>
          <p:cNvPicPr preferRelativeResize="0"/>
          <p:nvPr/>
        </p:nvPicPr>
        <p:blipFill>
          <a:blip r:embed="rId3">
            <a:alphaModFix/>
          </a:blip>
          <a:stretch>
            <a:fillRect/>
          </a:stretch>
        </p:blipFill>
        <p:spPr>
          <a:xfrm>
            <a:off x="-878500" y="613025"/>
            <a:ext cx="2762250" cy="1790700"/>
          </a:xfrm>
          <a:prstGeom prst="rect">
            <a:avLst/>
          </a:prstGeom>
          <a:noFill/>
          <a:ln>
            <a:noFill/>
          </a:ln>
        </p:spPr>
      </p:pic>
      <p:pic>
        <p:nvPicPr>
          <p:cNvPr id="194" name="Google Shape;194;p28"/>
          <p:cNvPicPr preferRelativeResize="0"/>
          <p:nvPr/>
        </p:nvPicPr>
        <p:blipFill>
          <a:blip r:embed="rId4">
            <a:alphaModFix/>
          </a:blip>
          <a:stretch>
            <a:fillRect/>
          </a:stretch>
        </p:blipFill>
        <p:spPr>
          <a:xfrm>
            <a:off x="-726100" y="765425"/>
            <a:ext cx="2886075" cy="1771650"/>
          </a:xfrm>
          <a:prstGeom prst="rect">
            <a:avLst/>
          </a:prstGeom>
          <a:noFill/>
          <a:ln>
            <a:noFill/>
          </a:ln>
        </p:spPr>
      </p:pic>
      <p:sp>
        <p:nvSpPr>
          <p:cNvPr id="195" name="Google Shape;195;p28"/>
          <p:cNvSpPr txBox="1"/>
          <p:nvPr/>
        </p:nvSpPr>
        <p:spPr>
          <a:xfrm>
            <a:off x="-573700" y="9178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Then by plotting the ECDFs and trying different regressions (normal, t, logistic)  we find non zero exited customers’ balance seems to be logistically distributed while the other two groups are normally distributed. And the regression functions fit well with the empirical data.</a:t>
            </a:r>
            <a:endParaRPr sz="1200">
              <a:solidFill>
                <a:schemeClr val="dk1"/>
              </a:solidFill>
            </a:endParaRPr>
          </a:p>
          <a:p>
            <a:pPr indent="0" lvl="0" marL="0" rtl="0" algn="l">
              <a:spcBef>
                <a:spcPts val="0"/>
              </a:spcBef>
              <a:spcAft>
                <a:spcPts val="1600"/>
              </a:spcAft>
              <a:buNone/>
            </a:pPr>
            <a:r>
              <a:t/>
            </a:r>
            <a:endParaRPr/>
          </a:p>
        </p:txBody>
      </p:sp>
      <p:pic>
        <p:nvPicPr>
          <p:cNvPr id="202" name="Google Shape;202;p29"/>
          <p:cNvPicPr preferRelativeResize="0"/>
          <p:nvPr/>
        </p:nvPicPr>
        <p:blipFill>
          <a:blip r:embed="rId3">
            <a:alphaModFix/>
          </a:blip>
          <a:stretch>
            <a:fillRect/>
          </a:stretch>
        </p:blipFill>
        <p:spPr>
          <a:xfrm>
            <a:off x="1336825" y="1720650"/>
            <a:ext cx="2905125" cy="1800225"/>
          </a:xfrm>
          <a:prstGeom prst="rect">
            <a:avLst/>
          </a:prstGeom>
          <a:noFill/>
          <a:ln>
            <a:noFill/>
          </a:ln>
        </p:spPr>
      </p:pic>
      <p:pic>
        <p:nvPicPr>
          <p:cNvPr id="203" name="Google Shape;203;p29"/>
          <p:cNvPicPr preferRelativeResize="0"/>
          <p:nvPr/>
        </p:nvPicPr>
        <p:blipFill>
          <a:blip r:embed="rId4">
            <a:alphaModFix/>
          </a:blip>
          <a:stretch>
            <a:fillRect/>
          </a:stretch>
        </p:blipFill>
        <p:spPr>
          <a:xfrm>
            <a:off x="1489225" y="1873050"/>
            <a:ext cx="2752725" cy="1695450"/>
          </a:xfrm>
          <a:prstGeom prst="rect">
            <a:avLst/>
          </a:prstGeom>
          <a:noFill/>
          <a:ln>
            <a:noFill/>
          </a:ln>
        </p:spPr>
      </p:pic>
      <p:sp>
        <p:nvSpPr>
          <p:cNvPr id="204" name="Google Shape;204;p29"/>
          <p:cNvSpPr txBox="1"/>
          <p:nvPr/>
        </p:nvSpPr>
        <p:spPr>
          <a:xfrm>
            <a:off x="1641625" y="20254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t>Summary of findings</a:t>
            </a:r>
            <a:endParaRPr b="1" sz="1200"/>
          </a:p>
          <a:p>
            <a:pPr indent="0" lvl="0" marL="0" rtl="0" algn="l">
              <a:spcBef>
                <a:spcPts val="0"/>
              </a:spcBef>
              <a:spcAft>
                <a:spcPts val="0"/>
              </a:spcAft>
              <a:buNone/>
            </a:pPr>
            <a:r>
              <a:t/>
            </a:r>
            <a:endParaRPr/>
          </a:p>
        </p:txBody>
      </p:sp>
      <p:sp>
        <p:nvSpPr>
          <p:cNvPr id="210" name="Google Shape;21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As the three countries' balance ECDFs showed, France and Spain are a bit similar, and France’s non zero part looks similar in shape to Germany.</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GB" sz="1200">
                <a:solidFill>
                  <a:schemeClr val="dk1"/>
                </a:solidFill>
              </a:rPr>
              <a:t>To test if France and Spain have the same mean and distribution, permutation test (n = 1000) was performed and a p value of 0.424 was generated, indicating that the two countries could have the same mean and they are likely two parts of a same distribution. A bootstrap test (n = 10000) then generated a p value of 0.4342, showing the two groups could have the same mean.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GB" sz="1200">
                <a:solidFill>
                  <a:schemeClr val="dk1"/>
                </a:solidFill>
              </a:rPr>
              <a:t>To compare France and Germany, we include the zero balance members first. And the permutation test (n = 1000) shows that the two groups are not likely to have the same mean or distribution (p value is 0.0).</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Then after removing the zero balance members in France and running the same permutation test again, we get a p value of 0.561 and they seem to be from the same distribution. And the bootstrap test generated a p value of 0.4117, indicating it is possible non zero balance France and Germany have the same mean and distribution.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The permutation test on Spain and Germany shows that the two countries are not likely from the same distribution.</a:t>
            </a:r>
            <a:endParaRPr sz="1200">
              <a:solidFill>
                <a:schemeClr val="dk1"/>
              </a:solidFill>
            </a:endParaRPr>
          </a:p>
          <a:p>
            <a:pPr indent="0" lvl="0" marL="0" rtl="0" algn="l">
              <a:spcBef>
                <a:spcPts val="0"/>
              </a:spcBef>
              <a:spcAft>
                <a:spcPts val="1600"/>
              </a:spcAft>
              <a:buNone/>
            </a:pPr>
            <a:r>
              <a:t/>
            </a:r>
            <a:endParaRPr/>
          </a:p>
        </p:txBody>
      </p:sp>
      <p:pic>
        <p:nvPicPr>
          <p:cNvPr id="211" name="Google Shape;211;p30"/>
          <p:cNvPicPr preferRelativeResize="0"/>
          <p:nvPr/>
        </p:nvPicPr>
        <p:blipFill>
          <a:blip r:embed="rId3">
            <a:alphaModFix/>
          </a:blip>
          <a:stretch>
            <a:fillRect/>
          </a:stretch>
        </p:blipFill>
        <p:spPr>
          <a:xfrm>
            <a:off x="1040725" y="2571750"/>
            <a:ext cx="2562225" cy="1866900"/>
          </a:xfrm>
          <a:prstGeom prst="rect">
            <a:avLst/>
          </a:prstGeom>
          <a:noFill/>
          <a:ln>
            <a:noFill/>
          </a:ln>
        </p:spPr>
      </p:pic>
      <p:pic>
        <p:nvPicPr>
          <p:cNvPr id="212" name="Google Shape;212;p30"/>
          <p:cNvPicPr preferRelativeResize="0"/>
          <p:nvPr/>
        </p:nvPicPr>
        <p:blipFill>
          <a:blip r:embed="rId4">
            <a:alphaModFix/>
          </a:blip>
          <a:stretch>
            <a:fillRect/>
          </a:stretch>
        </p:blipFill>
        <p:spPr>
          <a:xfrm>
            <a:off x="1193125" y="2724150"/>
            <a:ext cx="2505075" cy="1809750"/>
          </a:xfrm>
          <a:prstGeom prst="rect">
            <a:avLst/>
          </a:prstGeom>
          <a:noFill/>
          <a:ln>
            <a:noFill/>
          </a:ln>
        </p:spPr>
      </p:pic>
      <p:sp>
        <p:nvSpPr>
          <p:cNvPr id="213" name="Google Shape;213;p30"/>
          <p:cNvSpPr txBox="1"/>
          <p:nvPr/>
        </p:nvSpPr>
        <p:spPr>
          <a:xfrm>
            <a:off x="1345525" y="28765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pic>
        <p:nvPicPr>
          <p:cNvPr id="214" name="Google Shape;214;p30"/>
          <p:cNvPicPr preferRelativeResize="0"/>
          <p:nvPr/>
        </p:nvPicPr>
        <p:blipFill>
          <a:blip r:embed="rId5">
            <a:alphaModFix/>
          </a:blip>
          <a:stretch>
            <a:fillRect/>
          </a:stretch>
        </p:blipFill>
        <p:spPr>
          <a:xfrm>
            <a:off x="3698200" y="2876550"/>
            <a:ext cx="3048000" cy="2133600"/>
          </a:xfrm>
          <a:prstGeom prst="rect">
            <a:avLst/>
          </a:prstGeom>
          <a:noFill/>
          <a:ln>
            <a:noFill/>
          </a:ln>
        </p:spPr>
      </p:pic>
      <p:pic>
        <p:nvPicPr>
          <p:cNvPr id="215" name="Google Shape;215;p30"/>
          <p:cNvPicPr preferRelativeResize="0"/>
          <p:nvPr/>
        </p:nvPicPr>
        <p:blipFill>
          <a:blip r:embed="rId6">
            <a:alphaModFix/>
          </a:blip>
          <a:stretch>
            <a:fillRect/>
          </a:stretch>
        </p:blipFill>
        <p:spPr>
          <a:xfrm>
            <a:off x="6489025" y="0"/>
            <a:ext cx="2762250" cy="1943100"/>
          </a:xfrm>
          <a:prstGeom prst="rect">
            <a:avLst/>
          </a:prstGeom>
          <a:noFill/>
          <a:ln>
            <a:noFill/>
          </a:ln>
        </p:spPr>
      </p:pic>
      <p:pic>
        <p:nvPicPr>
          <p:cNvPr id="216" name="Google Shape;216;p30"/>
          <p:cNvPicPr preferRelativeResize="0"/>
          <p:nvPr/>
        </p:nvPicPr>
        <p:blipFill>
          <a:blip r:embed="rId7">
            <a:alphaModFix/>
          </a:blip>
          <a:stretch>
            <a:fillRect/>
          </a:stretch>
        </p:blipFill>
        <p:spPr>
          <a:xfrm>
            <a:off x="6641425" y="152400"/>
            <a:ext cx="2781300" cy="1952625"/>
          </a:xfrm>
          <a:prstGeom prst="rect">
            <a:avLst/>
          </a:prstGeom>
          <a:noFill/>
          <a:ln>
            <a:noFill/>
          </a:ln>
        </p:spPr>
      </p:pic>
      <p:sp>
        <p:nvSpPr>
          <p:cNvPr id="217" name="Google Shape;217;p30"/>
          <p:cNvSpPr txBox="1"/>
          <p:nvPr/>
        </p:nvSpPr>
        <p:spPr>
          <a:xfrm>
            <a:off x="6793825"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pic>
        <p:nvPicPr>
          <p:cNvPr id="218" name="Google Shape;218;p30"/>
          <p:cNvPicPr preferRelativeResize="0"/>
          <p:nvPr/>
        </p:nvPicPr>
        <p:blipFill>
          <a:blip r:embed="rId8">
            <a:alphaModFix/>
          </a:blip>
          <a:stretch>
            <a:fillRect/>
          </a:stretch>
        </p:blipFill>
        <p:spPr>
          <a:xfrm>
            <a:off x="7573625" y="3504875"/>
            <a:ext cx="3028950" cy="2181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To test if age &gt;45 female and male groups have the same mean and distribution, bootstrap and permutation tests were used.</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GB" sz="1200">
                <a:solidFill>
                  <a:schemeClr val="dk1"/>
                </a:solidFill>
              </a:rPr>
              <a:t>Same as the bootstrap test before, the mean of one group was shifted to the same as the other group, and after bootstrap sampling (n = 10000),  a p value of 0.3859 shows it’s possible the two groups have the same mean.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Then from the permutation (n = 1000) test we can see the two groups are from the same distribution and a p value of 0.397 shows that it’s possible they have the same means.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Then after performing the same tests on female and male members, no significant difference in their mean was found, and they are most likely from the same distribution. (p value for bootstrap test is 0.115, and 0.118 for permutation test)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1600"/>
              </a:spcAft>
              <a:buNone/>
            </a:pPr>
            <a:r>
              <a:t/>
            </a:r>
            <a:endParaRPr/>
          </a:p>
        </p:txBody>
      </p:sp>
      <p:pic>
        <p:nvPicPr>
          <p:cNvPr id="225" name="Google Shape;225;p31"/>
          <p:cNvPicPr preferRelativeResize="0"/>
          <p:nvPr/>
        </p:nvPicPr>
        <p:blipFill>
          <a:blip r:embed="rId3">
            <a:alphaModFix/>
          </a:blip>
          <a:stretch>
            <a:fillRect/>
          </a:stretch>
        </p:blipFill>
        <p:spPr>
          <a:xfrm>
            <a:off x="152400" y="152400"/>
            <a:ext cx="3000375" cy="1914525"/>
          </a:xfrm>
          <a:prstGeom prst="rect">
            <a:avLst/>
          </a:prstGeom>
          <a:noFill/>
          <a:ln>
            <a:noFill/>
          </a:ln>
        </p:spPr>
      </p:pic>
      <p:pic>
        <p:nvPicPr>
          <p:cNvPr id="226" name="Google Shape;226;p31"/>
          <p:cNvPicPr preferRelativeResize="0"/>
          <p:nvPr/>
        </p:nvPicPr>
        <p:blipFill>
          <a:blip r:embed="rId4">
            <a:alphaModFix/>
          </a:blip>
          <a:stretch>
            <a:fillRect/>
          </a:stretch>
        </p:blipFill>
        <p:spPr>
          <a:xfrm>
            <a:off x="-649325" y="3112350"/>
            <a:ext cx="3124200" cy="1943100"/>
          </a:xfrm>
          <a:prstGeom prst="rect">
            <a:avLst/>
          </a:prstGeom>
          <a:noFill/>
          <a:ln>
            <a:noFill/>
          </a:ln>
        </p:spPr>
      </p:pic>
      <p:pic>
        <p:nvPicPr>
          <p:cNvPr id="227" name="Google Shape;227;p31"/>
          <p:cNvPicPr preferRelativeResize="0"/>
          <p:nvPr/>
        </p:nvPicPr>
        <p:blipFill>
          <a:blip r:embed="rId5">
            <a:alphaModFix/>
          </a:blip>
          <a:stretch>
            <a:fillRect/>
          </a:stretch>
        </p:blipFill>
        <p:spPr>
          <a:xfrm>
            <a:off x="4514975" y="2066925"/>
            <a:ext cx="2505075" cy="1781175"/>
          </a:xfrm>
          <a:prstGeom prst="rect">
            <a:avLst/>
          </a:prstGeom>
          <a:noFill/>
          <a:ln>
            <a:noFill/>
          </a:ln>
        </p:spPr>
      </p:pic>
      <p:pic>
        <p:nvPicPr>
          <p:cNvPr id="228" name="Google Shape;228;p31"/>
          <p:cNvPicPr preferRelativeResize="0"/>
          <p:nvPr/>
        </p:nvPicPr>
        <p:blipFill>
          <a:blip r:embed="rId6">
            <a:alphaModFix/>
          </a:blip>
          <a:stretch>
            <a:fillRect/>
          </a:stretch>
        </p:blipFill>
        <p:spPr>
          <a:xfrm>
            <a:off x="4667375" y="2219325"/>
            <a:ext cx="2514600" cy="1800225"/>
          </a:xfrm>
          <a:prstGeom prst="rect">
            <a:avLst/>
          </a:prstGeom>
          <a:noFill/>
          <a:ln>
            <a:noFill/>
          </a:ln>
        </p:spPr>
      </p:pic>
      <p:sp>
        <p:nvSpPr>
          <p:cNvPr id="229" name="Google Shape;229;p31"/>
          <p:cNvSpPr txBox="1"/>
          <p:nvPr/>
        </p:nvSpPr>
        <p:spPr>
          <a:xfrm>
            <a:off x="4819775" y="23717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t>Problem Statement</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Customer retention has always been the key to sustainable growth of a business. With the use of data, marketing campaigns can be more cost-effective not only in attracting new customers but retaining existing customers to generate more growth as well. In this case I’ll look into a bank’s customer data to discover more about how customers make their choice to stay or leave.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Then to test the effect of active status on balance, same bootstrap and permutation tests were performed on active and inactive groups. A p value of 0.845 from the bootstrap test shows that two groups are likely to have the same mean. And a p value of 0.837 indicates that they are likely to have the same mean and distribution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And after removing the zero balance members from the two groups and running the same bootstrap test again, a p value of 0.9492 was computed showing that the non zero balance members of two groups are very likely of the same mean.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pic>
        <p:nvPicPr>
          <p:cNvPr id="236" name="Google Shape;236;p32"/>
          <p:cNvPicPr preferRelativeResize="0"/>
          <p:nvPr/>
        </p:nvPicPr>
        <p:blipFill>
          <a:blip r:embed="rId3">
            <a:alphaModFix/>
          </a:blip>
          <a:stretch>
            <a:fillRect/>
          </a:stretch>
        </p:blipFill>
        <p:spPr>
          <a:xfrm>
            <a:off x="-352075" y="2038700"/>
            <a:ext cx="2667000" cy="1905000"/>
          </a:xfrm>
          <a:prstGeom prst="rect">
            <a:avLst/>
          </a:prstGeom>
          <a:noFill/>
          <a:ln>
            <a:noFill/>
          </a:ln>
        </p:spPr>
      </p:pic>
      <p:pic>
        <p:nvPicPr>
          <p:cNvPr id="237" name="Google Shape;237;p32"/>
          <p:cNvPicPr preferRelativeResize="0"/>
          <p:nvPr/>
        </p:nvPicPr>
        <p:blipFill>
          <a:blip r:embed="rId4">
            <a:alphaModFix/>
          </a:blip>
          <a:stretch>
            <a:fillRect/>
          </a:stretch>
        </p:blipFill>
        <p:spPr>
          <a:xfrm>
            <a:off x="-199675" y="2191100"/>
            <a:ext cx="2781300" cy="1981200"/>
          </a:xfrm>
          <a:prstGeom prst="rect">
            <a:avLst/>
          </a:prstGeom>
          <a:noFill/>
          <a:ln>
            <a:noFill/>
          </a:ln>
        </p:spPr>
      </p:pic>
      <p:sp>
        <p:nvSpPr>
          <p:cNvPr id="238" name="Google Shape;238;p32"/>
          <p:cNvSpPr txBox="1"/>
          <p:nvPr/>
        </p:nvSpPr>
        <p:spPr>
          <a:xfrm>
            <a:off x="-47275" y="23435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pic>
        <p:nvPicPr>
          <p:cNvPr id="239" name="Google Shape;239;p32"/>
          <p:cNvPicPr preferRelativeResize="0"/>
          <p:nvPr/>
        </p:nvPicPr>
        <p:blipFill>
          <a:blip r:embed="rId5">
            <a:alphaModFix/>
          </a:blip>
          <a:stretch>
            <a:fillRect/>
          </a:stretch>
        </p:blipFill>
        <p:spPr>
          <a:xfrm>
            <a:off x="4373550" y="3035575"/>
            <a:ext cx="2162175" cy="1390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To test if there’s a significant difference in balance between two age groups divided by 45, bootstrap and permutation tests were used.</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GB" sz="1200">
                <a:solidFill>
                  <a:schemeClr val="dk1"/>
                </a:solidFill>
              </a:rPr>
              <a:t>By shifting the mean of one group to the same as the other group and running bootstrap sampling (n = 10000) and comparing the simulated difference of means and empirical difference of means, a p value of 0.0008 was computed, indicating it’s not likely that the two age groups have the same mean.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GB" sz="1200">
                <a:solidFill>
                  <a:schemeClr val="dk1"/>
                </a:solidFill>
              </a:rPr>
              <a:t>Permutation (n = 1000) shows that two groups are two parts of the same distribution, a p value of 0.001 indicates that two groups are not likely to have the same mean.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1600"/>
              </a:spcAft>
              <a:buNone/>
            </a:pPr>
            <a:r>
              <a:t/>
            </a:r>
            <a:endParaRPr/>
          </a:p>
        </p:txBody>
      </p:sp>
      <p:pic>
        <p:nvPicPr>
          <p:cNvPr id="246" name="Google Shape;246;p33"/>
          <p:cNvPicPr preferRelativeResize="0"/>
          <p:nvPr/>
        </p:nvPicPr>
        <p:blipFill>
          <a:blip r:embed="rId3">
            <a:alphaModFix/>
          </a:blip>
          <a:stretch>
            <a:fillRect/>
          </a:stretch>
        </p:blipFill>
        <p:spPr>
          <a:xfrm>
            <a:off x="141425" y="2312900"/>
            <a:ext cx="2352675" cy="1676400"/>
          </a:xfrm>
          <a:prstGeom prst="rect">
            <a:avLst/>
          </a:prstGeom>
          <a:noFill/>
          <a:ln>
            <a:noFill/>
          </a:ln>
        </p:spPr>
      </p:pic>
      <p:pic>
        <p:nvPicPr>
          <p:cNvPr id="247" name="Google Shape;247;p33"/>
          <p:cNvPicPr preferRelativeResize="0"/>
          <p:nvPr/>
        </p:nvPicPr>
        <p:blipFill>
          <a:blip r:embed="rId4">
            <a:alphaModFix/>
          </a:blip>
          <a:stretch>
            <a:fillRect/>
          </a:stretch>
        </p:blipFill>
        <p:spPr>
          <a:xfrm>
            <a:off x="951850" y="3134275"/>
            <a:ext cx="2562225" cy="1838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By performing bootstrap sampling and regressions (n=1000) we can get confidence intervals of the regression functions and we can tell around [30, 70] percentile of the exited group is where customers tend to leave.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Using bootstrap sampling we can get 95% confidence intervals for means and stds of the groups (n=10000):</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sz="1200">
                <a:solidFill>
                  <a:schemeClr val="dk1"/>
                </a:solidFill>
              </a:rPr>
              <a:t>Non Zero Balance Exited Group Mean: [119204.61233393, 122283.12203969]</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Non Zero Balance Exited Group Standard Deviation: [29248.69979372, 31874.10350709]</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Non Zero Balance Stayed Group Mean: [118684.88234797, 120385.14285602]</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Non Zero Balance Stayed Group Standard Deviation: [29364.8433063 , 30524.31485055]</a:t>
            </a:r>
            <a:endParaRPr sz="1100">
              <a:solidFill>
                <a:schemeClr val="dk1"/>
              </a:solidFill>
            </a:endParaRPr>
          </a:p>
          <a:p>
            <a:pPr indent="0" lvl="0" marL="0" rtl="0" algn="l">
              <a:spcBef>
                <a:spcPts val="0"/>
              </a:spcBef>
              <a:spcAft>
                <a:spcPts val="1600"/>
              </a:spcAft>
              <a:buNone/>
            </a:pPr>
            <a:r>
              <a:t/>
            </a:r>
            <a:endParaRPr/>
          </a:p>
        </p:txBody>
      </p:sp>
      <p:pic>
        <p:nvPicPr>
          <p:cNvPr id="254" name="Google Shape;254;p34"/>
          <p:cNvPicPr preferRelativeResize="0"/>
          <p:nvPr/>
        </p:nvPicPr>
        <p:blipFill>
          <a:blip r:embed="rId3">
            <a:alphaModFix/>
          </a:blip>
          <a:stretch>
            <a:fillRect/>
          </a:stretch>
        </p:blipFill>
        <p:spPr>
          <a:xfrm>
            <a:off x="5109475" y="2214175"/>
            <a:ext cx="3152775" cy="1914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In conclusion, customers of a certain range of balance tend to have a higher exit rate; zero balance customers only show different distribution when purchasing products and most customers tend to purchase 1-2 products, those who have 3-4 products tend to leave though two groups (1-2 and 3-4 products) have very similar distribution of balance; active status and gender do not significantly affect balance, female and not active customers over 45 might be leaving for reasons other than balance; age &gt; 45 group tend to have a higher exit rate and a lower active rate; It’s possible that France and Spain can have the same mean and come from the same distribution, and Germany and France without zero balance members can have the same mean and distribution.</a:t>
            </a:r>
            <a:endParaRPr sz="12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t>Dataset Description</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Data source:</a:t>
            </a:r>
            <a:endParaRPr sz="1200">
              <a:solidFill>
                <a:schemeClr val="dk1"/>
              </a:solidFill>
            </a:endParaRPr>
          </a:p>
          <a:p>
            <a:pPr indent="0" lvl="0" marL="0" rtl="0" algn="l">
              <a:spcBef>
                <a:spcPts val="0"/>
              </a:spcBef>
              <a:spcAft>
                <a:spcPts val="0"/>
              </a:spcAft>
              <a:buNone/>
            </a:pPr>
            <a:r>
              <a:rPr lang="en-GB" sz="1200" u="sng">
                <a:solidFill>
                  <a:srgbClr val="1155CC"/>
                </a:solidFill>
                <a:highlight>
                  <a:srgbClr val="FFFFFF"/>
                </a:highlight>
                <a:hlinkClick r:id="rId3"/>
              </a:rPr>
              <a:t>https://www.kaggle.com/shrutimechlearn/churn-modelling</a:t>
            </a:r>
            <a:endParaRPr sz="1200" u="sng">
              <a:solidFill>
                <a:srgbClr val="1155CC"/>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GB" sz="1200">
                <a:solidFill>
                  <a:schemeClr val="dk1"/>
                </a:solidFill>
                <a:highlight>
                  <a:srgbClr val="FFFFFF"/>
                </a:highlight>
              </a:rPr>
              <a:t>After importing the data as a Pandas dataframe, the data was checked for null or missing values, variable types and length of the dataframe. There is no missing values but Balance column has 36.2% zero values.</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GB" sz="1200">
                <a:solidFill>
                  <a:schemeClr val="dk1"/>
                </a:solidFill>
                <a:highlight>
                  <a:srgbClr val="FFFFFF"/>
                </a:highlight>
              </a:rPr>
              <a:t>No outlier was detected either so we continued without removing or replacing any values.</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Some irrelevant columns such as Customer ID were dropped to simplify the analysis process.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GB" sz="1200">
                <a:solidFill>
                  <a:schemeClr val="dk1"/>
                </a:solidFill>
                <a:highlight>
                  <a:srgbClr val="FFFFFF"/>
                </a:highlight>
              </a:rPr>
              <a:t>Then categorical columns such as Geography were transformed into numerical values using one hot encoding to perform further analysis. The cleaned dataset look like this:</a:t>
            </a:r>
            <a:endParaRPr sz="1200">
              <a:solidFill>
                <a:schemeClr val="dk1"/>
              </a:solidFill>
              <a:highlight>
                <a:srgbClr val="FFFFFF"/>
              </a:highlight>
            </a:endParaRPr>
          </a:p>
          <a:p>
            <a:pPr indent="0" lvl="0" marL="0" rtl="0" algn="l">
              <a:spcBef>
                <a:spcPts val="0"/>
              </a:spcBef>
              <a:spcAft>
                <a:spcPts val="1600"/>
              </a:spcAft>
              <a:buNone/>
            </a:pPr>
            <a:r>
              <a:t/>
            </a:r>
            <a:endParaRPr/>
          </a:p>
        </p:txBody>
      </p:sp>
      <p:pic>
        <p:nvPicPr>
          <p:cNvPr id="68" name="Google Shape;68;p15"/>
          <p:cNvPicPr preferRelativeResize="0"/>
          <p:nvPr/>
        </p:nvPicPr>
        <p:blipFill>
          <a:blip r:embed="rId4">
            <a:alphaModFix/>
          </a:blip>
          <a:stretch>
            <a:fillRect/>
          </a:stretch>
        </p:blipFill>
        <p:spPr>
          <a:xfrm>
            <a:off x="1713575" y="3678975"/>
            <a:ext cx="4953000" cy="81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t>Initial Findings</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For the exploratory analysis, basic summary statistics and histograms for each variable’s distribution were computed. Then empirical cumulative density functions of the variables and pairplots were plotted to see if there’s any obvious trends.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GB" sz="1200">
                <a:solidFill>
                  <a:schemeClr val="dk1"/>
                </a:solidFill>
              </a:rPr>
              <a:t>We can see that some of the variables seem to be normally distributed.</a:t>
            </a:r>
            <a:endParaRPr sz="1200">
              <a:solidFill>
                <a:schemeClr val="dk1"/>
              </a:solidFill>
            </a:endParaRPr>
          </a:p>
          <a:p>
            <a:pPr indent="0" lvl="0" marL="0" rtl="0" algn="l">
              <a:spcBef>
                <a:spcPts val="0"/>
              </a:spcBef>
              <a:spcAft>
                <a:spcPts val="1600"/>
              </a:spcAft>
              <a:buNone/>
            </a:pPr>
            <a:r>
              <a:t/>
            </a:r>
            <a:endParaRPr/>
          </a:p>
        </p:txBody>
      </p:sp>
      <p:pic>
        <p:nvPicPr>
          <p:cNvPr id="75" name="Google Shape;75;p16"/>
          <p:cNvPicPr preferRelativeResize="0"/>
          <p:nvPr/>
        </p:nvPicPr>
        <p:blipFill>
          <a:blip r:embed="rId3">
            <a:alphaModFix/>
          </a:blip>
          <a:stretch>
            <a:fillRect/>
          </a:stretch>
        </p:blipFill>
        <p:spPr>
          <a:xfrm>
            <a:off x="1894775" y="1852950"/>
            <a:ext cx="2895600" cy="1762125"/>
          </a:xfrm>
          <a:prstGeom prst="rect">
            <a:avLst/>
          </a:prstGeom>
          <a:noFill/>
          <a:ln>
            <a:noFill/>
          </a:ln>
        </p:spPr>
      </p:pic>
      <p:pic>
        <p:nvPicPr>
          <p:cNvPr id="76" name="Google Shape;76;p16"/>
          <p:cNvPicPr preferRelativeResize="0"/>
          <p:nvPr/>
        </p:nvPicPr>
        <p:blipFill>
          <a:blip r:embed="rId4">
            <a:alphaModFix/>
          </a:blip>
          <a:stretch>
            <a:fillRect/>
          </a:stretch>
        </p:blipFill>
        <p:spPr>
          <a:xfrm>
            <a:off x="2047175" y="2005350"/>
            <a:ext cx="2752725" cy="1809750"/>
          </a:xfrm>
          <a:prstGeom prst="rect">
            <a:avLst/>
          </a:prstGeom>
          <a:noFill/>
          <a:ln>
            <a:noFill/>
          </a:ln>
        </p:spPr>
      </p:pic>
      <p:pic>
        <p:nvPicPr>
          <p:cNvPr id="77" name="Google Shape;77;p16"/>
          <p:cNvPicPr preferRelativeResize="0"/>
          <p:nvPr/>
        </p:nvPicPr>
        <p:blipFill>
          <a:blip r:embed="rId5">
            <a:alphaModFix/>
          </a:blip>
          <a:stretch>
            <a:fillRect/>
          </a:stretch>
        </p:blipFill>
        <p:spPr>
          <a:xfrm>
            <a:off x="2199575" y="2157750"/>
            <a:ext cx="2790825" cy="790575"/>
          </a:xfrm>
          <a:prstGeom prst="rect">
            <a:avLst/>
          </a:prstGeom>
          <a:noFill/>
          <a:ln>
            <a:noFill/>
          </a:ln>
        </p:spPr>
      </p:pic>
      <p:pic>
        <p:nvPicPr>
          <p:cNvPr id="78" name="Google Shape;78;p16"/>
          <p:cNvPicPr preferRelativeResize="0"/>
          <p:nvPr/>
        </p:nvPicPr>
        <p:blipFill>
          <a:blip r:embed="rId6">
            <a:alphaModFix/>
          </a:blip>
          <a:stretch>
            <a:fillRect/>
          </a:stretch>
        </p:blipFill>
        <p:spPr>
          <a:xfrm>
            <a:off x="2351975" y="2310150"/>
            <a:ext cx="2819400" cy="876300"/>
          </a:xfrm>
          <a:prstGeom prst="rect">
            <a:avLst/>
          </a:prstGeom>
          <a:noFill/>
          <a:ln>
            <a:noFill/>
          </a:ln>
        </p:spPr>
      </p:pic>
      <p:pic>
        <p:nvPicPr>
          <p:cNvPr id="79" name="Google Shape;79;p16"/>
          <p:cNvPicPr preferRelativeResize="0"/>
          <p:nvPr/>
        </p:nvPicPr>
        <p:blipFill>
          <a:blip r:embed="rId7">
            <a:alphaModFix/>
          </a:blip>
          <a:stretch>
            <a:fillRect/>
          </a:stretch>
        </p:blipFill>
        <p:spPr>
          <a:xfrm>
            <a:off x="2504375" y="2462550"/>
            <a:ext cx="2924175" cy="1619250"/>
          </a:xfrm>
          <a:prstGeom prst="rect">
            <a:avLst/>
          </a:prstGeom>
          <a:noFill/>
          <a:ln>
            <a:noFill/>
          </a:ln>
        </p:spPr>
      </p:pic>
      <p:pic>
        <p:nvPicPr>
          <p:cNvPr id="80" name="Google Shape;80;p16"/>
          <p:cNvPicPr preferRelativeResize="0"/>
          <p:nvPr/>
        </p:nvPicPr>
        <p:blipFill>
          <a:blip r:embed="rId8">
            <a:alphaModFix/>
          </a:blip>
          <a:stretch>
            <a:fillRect/>
          </a:stretch>
        </p:blipFill>
        <p:spPr>
          <a:xfrm>
            <a:off x="2656775" y="2614950"/>
            <a:ext cx="2724150" cy="1962150"/>
          </a:xfrm>
          <a:prstGeom prst="rect">
            <a:avLst/>
          </a:prstGeom>
          <a:noFill/>
          <a:ln>
            <a:noFill/>
          </a:ln>
        </p:spPr>
      </p:pic>
      <p:pic>
        <p:nvPicPr>
          <p:cNvPr id="81" name="Google Shape;81;p16"/>
          <p:cNvPicPr preferRelativeResize="0"/>
          <p:nvPr/>
        </p:nvPicPr>
        <p:blipFill>
          <a:blip r:embed="rId9">
            <a:alphaModFix/>
          </a:blip>
          <a:stretch>
            <a:fillRect/>
          </a:stretch>
        </p:blipFill>
        <p:spPr>
          <a:xfrm>
            <a:off x="2809175" y="2767350"/>
            <a:ext cx="2819400" cy="790575"/>
          </a:xfrm>
          <a:prstGeom prst="rect">
            <a:avLst/>
          </a:prstGeom>
          <a:noFill/>
          <a:ln>
            <a:noFill/>
          </a:ln>
        </p:spPr>
      </p:pic>
      <p:pic>
        <p:nvPicPr>
          <p:cNvPr id="82" name="Google Shape;82;p16"/>
          <p:cNvPicPr preferRelativeResize="0"/>
          <p:nvPr/>
        </p:nvPicPr>
        <p:blipFill>
          <a:blip r:embed="rId10">
            <a:alphaModFix/>
          </a:blip>
          <a:stretch>
            <a:fillRect/>
          </a:stretch>
        </p:blipFill>
        <p:spPr>
          <a:xfrm>
            <a:off x="2961575" y="2919750"/>
            <a:ext cx="2809875" cy="781050"/>
          </a:xfrm>
          <a:prstGeom prst="rect">
            <a:avLst/>
          </a:prstGeom>
          <a:noFill/>
          <a:ln>
            <a:noFill/>
          </a:ln>
        </p:spPr>
      </p:pic>
      <p:sp>
        <p:nvSpPr>
          <p:cNvPr id="83" name="Google Shape;83;p16"/>
          <p:cNvSpPr txBox="1"/>
          <p:nvPr/>
        </p:nvSpPr>
        <p:spPr>
          <a:xfrm>
            <a:off x="3113975" y="30721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pic>
        <p:nvPicPr>
          <p:cNvPr id="84" name="Google Shape;84;p16"/>
          <p:cNvPicPr preferRelativeResize="0"/>
          <p:nvPr/>
        </p:nvPicPr>
        <p:blipFill>
          <a:blip r:embed="rId11">
            <a:alphaModFix/>
          </a:blip>
          <a:stretch>
            <a:fillRect/>
          </a:stretch>
        </p:blipFill>
        <p:spPr>
          <a:xfrm>
            <a:off x="-353125" y="2948325"/>
            <a:ext cx="5734050" cy="1685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 name="Google Shape;91;p17"/>
          <p:cNvPicPr preferRelativeResize="0"/>
          <p:nvPr/>
        </p:nvPicPr>
        <p:blipFill>
          <a:blip r:embed="rId3">
            <a:alphaModFix/>
          </a:blip>
          <a:stretch>
            <a:fillRect/>
          </a:stretch>
        </p:blipFill>
        <p:spPr>
          <a:xfrm>
            <a:off x="152400" y="152400"/>
            <a:ext cx="5734050" cy="1724025"/>
          </a:xfrm>
          <a:prstGeom prst="rect">
            <a:avLst/>
          </a:prstGeom>
          <a:noFill/>
          <a:ln>
            <a:noFill/>
          </a:ln>
        </p:spPr>
      </p:pic>
      <p:pic>
        <p:nvPicPr>
          <p:cNvPr id="92" name="Google Shape;92;p17"/>
          <p:cNvPicPr preferRelativeResize="0"/>
          <p:nvPr/>
        </p:nvPicPr>
        <p:blipFill>
          <a:blip r:embed="rId4">
            <a:alphaModFix/>
          </a:blip>
          <a:stretch>
            <a:fillRect/>
          </a:stretch>
        </p:blipFill>
        <p:spPr>
          <a:xfrm>
            <a:off x="304800" y="304800"/>
            <a:ext cx="5734050" cy="1724025"/>
          </a:xfrm>
          <a:prstGeom prst="rect">
            <a:avLst/>
          </a:prstGeom>
          <a:noFill/>
          <a:ln>
            <a:noFill/>
          </a:ln>
        </p:spPr>
      </p:pic>
      <p:pic>
        <p:nvPicPr>
          <p:cNvPr id="93" name="Google Shape;93;p17"/>
          <p:cNvPicPr preferRelativeResize="0"/>
          <p:nvPr/>
        </p:nvPicPr>
        <p:blipFill>
          <a:blip r:embed="rId5">
            <a:alphaModFix/>
          </a:blip>
          <a:stretch>
            <a:fillRect/>
          </a:stretch>
        </p:blipFill>
        <p:spPr>
          <a:xfrm>
            <a:off x="457200" y="457200"/>
            <a:ext cx="5734050" cy="1638300"/>
          </a:xfrm>
          <a:prstGeom prst="rect">
            <a:avLst/>
          </a:prstGeom>
          <a:noFill/>
          <a:ln>
            <a:noFill/>
          </a:ln>
        </p:spPr>
      </p:pic>
      <p:pic>
        <p:nvPicPr>
          <p:cNvPr id="94" name="Google Shape;94;p17"/>
          <p:cNvPicPr preferRelativeResize="0"/>
          <p:nvPr/>
        </p:nvPicPr>
        <p:blipFill>
          <a:blip r:embed="rId6">
            <a:alphaModFix/>
          </a:blip>
          <a:stretch>
            <a:fillRect/>
          </a:stretch>
        </p:blipFill>
        <p:spPr>
          <a:xfrm>
            <a:off x="609600" y="609600"/>
            <a:ext cx="5734050" cy="1647825"/>
          </a:xfrm>
          <a:prstGeom prst="rect">
            <a:avLst/>
          </a:prstGeom>
          <a:noFill/>
          <a:ln>
            <a:noFill/>
          </a:ln>
        </p:spPr>
      </p:pic>
      <p:pic>
        <p:nvPicPr>
          <p:cNvPr id="95" name="Google Shape;95;p17"/>
          <p:cNvPicPr preferRelativeResize="0"/>
          <p:nvPr/>
        </p:nvPicPr>
        <p:blipFill>
          <a:blip r:embed="rId7">
            <a:alphaModFix/>
          </a:blip>
          <a:stretch>
            <a:fillRect/>
          </a:stretch>
        </p:blipFill>
        <p:spPr>
          <a:xfrm>
            <a:off x="762000" y="762000"/>
            <a:ext cx="5734050" cy="1628775"/>
          </a:xfrm>
          <a:prstGeom prst="rect">
            <a:avLst/>
          </a:prstGeom>
          <a:noFill/>
          <a:ln>
            <a:noFill/>
          </a:ln>
        </p:spPr>
      </p:pic>
      <p:pic>
        <p:nvPicPr>
          <p:cNvPr id="96" name="Google Shape;96;p17"/>
          <p:cNvPicPr preferRelativeResize="0"/>
          <p:nvPr/>
        </p:nvPicPr>
        <p:blipFill>
          <a:blip r:embed="rId8">
            <a:alphaModFix/>
          </a:blip>
          <a:stretch>
            <a:fillRect/>
          </a:stretch>
        </p:blipFill>
        <p:spPr>
          <a:xfrm>
            <a:off x="914400" y="914400"/>
            <a:ext cx="5734050" cy="1628775"/>
          </a:xfrm>
          <a:prstGeom prst="rect">
            <a:avLst/>
          </a:prstGeom>
          <a:noFill/>
          <a:ln>
            <a:noFill/>
          </a:ln>
        </p:spPr>
      </p:pic>
      <p:pic>
        <p:nvPicPr>
          <p:cNvPr id="97" name="Google Shape;97;p17"/>
          <p:cNvPicPr preferRelativeResize="0"/>
          <p:nvPr/>
        </p:nvPicPr>
        <p:blipFill>
          <a:blip r:embed="rId9">
            <a:alphaModFix/>
          </a:blip>
          <a:stretch>
            <a:fillRect/>
          </a:stretch>
        </p:blipFill>
        <p:spPr>
          <a:xfrm>
            <a:off x="1066800" y="1066800"/>
            <a:ext cx="5734050" cy="2524125"/>
          </a:xfrm>
          <a:prstGeom prst="rect">
            <a:avLst/>
          </a:prstGeom>
          <a:noFill/>
          <a:ln>
            <a:noFill/>
          </a:ln>
        </p:spPr>
      </p:pic>
      <p:pic>
        <p:nvPicPr>
          <p:cNvPr id="98" name="Google Shape;98;p17"/>
          <p:cNvPicPr preferRelativeResize="0"/>
          <p:nvPr/>
        </p:nvPicPr>
        <p:blipFill>
          <a:blip r:embed="rId10">
            <a:alphaModFix/>
          </a:blip>
          <a:stretch>
            <a:fillRect/>
          </a:stretch>
        </p:blipFill>
        <p:spPr>
          <a:xfrm>
            <a:off x="1219200" y="1219200"/>
            <a:ext cx="5734050" cy="2390775"/>
          </a:xfrm>
          <a:prstGeom prst="rect">
            <a:avLst/>
          </a:prstGeom>
          <a:noFill/>
          <a:ln>
            <a:noFill/>
          </a:ln>
        </p:spPr>
      </p:pic>
      <p:pic>
        <p:nvPicPr>
          <p:cNvPr id="99" name="Google Shape;99;p17"/>
          <p:cNvPicPr preferRelativeResize="0"/>
          <p:nvPr/>
        </p:nvPicPr>
        <p:blipFill>
          <a:blip r:embed="rId11">
            <a:alphaModFix/>
          </a:blip>
          <a:stretch>
            <a:fillRect/>
          </a:stretch>
        </p:blipFill>
        <p:spPr>
          <a:xfrm>
            <a:off x="1371600" y="1371600"/>
            <a:ext cx="5734050" cy="914400"/>
          </a:xfrm>
          <a:prstGeom prst="rect">
            <a:avLst/>
          </a:prstGeom>
          <a:noFill/>
          <a:ln>
            <a:noFill/>
          </a:ln>
        </p:spPr>
      </p:pic>
      <p:sp>
        <p:nvSpPr>
          <p:cNvPr id="100" name="Google Shape;100;p17"/>
          <p:cNvSpPr txBox="1"/>
          <p:nvPr/>
        </p:nvSpPr>
        <p:spPr>
          <a:xfrm>
            <a:off x="1524000" y="15240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Pairplot</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t>Initial Findings</a:t>
            </a:r>
            <a:endParaRPr/>
          </a:p>
        </p:txBody>
      </p:sp>
      <p:sp>
        <p:nvSpPr>
          <p:cNvPr id="106" name="Google Shape;10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rPr>
              <a:t>Pearson’s correlation matrix and a heatmap showing the correlations between variables were computed.</a:t>
            </a:r>
            <a:endParaRPr sz="1200">
              <a:solidFill>
                <a:schemeClr val="dk1"/>
              </a:solidFill>
            </a:endParaRPr>
          </a:p>
          <a:p>
            <a:pPr indent="0" lvl="0" marL="0" rtl="0" algn="l">
              <a:spcBef>
                <a:spcPts val="0"/>
              </a:spcBef>
              <a:spcAft>
                <a:spcPts val="1600"/>
              </a:spcAft>
              <a:buNone/>
            </a:pPr>
            <a:r>
              <a:t/>
            </a:r>
            <a:endParaRPr sz="1200">
              <a:solidFill>
                <a:schemeClr val="dk1"/>
              </a:solidFill>
            </a:endParaRPr>
          </a:p>
        </p:txBody>
      </p:sp>
      <p:pic>
        <p:nvPicPr>
          <p:cNvPr id="107" name="Google Shape;107;p18"/>
          <p:cNvPicPr preferRelativeResize="0"/>
          <p:nvPr/>
        </p:nvPicPr>
        <p:blipFill>
          <a:blip r:embed="rId3">
            <a:alphaModFix/>
          </a:blip>
          <a:stretch>
            <a:fillRect/>
          </a:stretch>
        </p:blipFill>
        <p:spPr>
          <a:xfrm>
            <a:off x="2071625" y="1959025"/>
            <a:ext cx="3429000" cy="260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t>Initial Findings: Geography</a:t>
            </a:r>
            <a:endParaRPr/>
          </a:p>
          <a:p>
            <a:pPr indent="0" lvl="0" marL="0" rtl="0" algn="l">
              <a:lnSpc>
                <a:spcPct val="115000"/>
              </a:lnSpc>
              <a:spcBef>
                <a:spcPts val="0"/>
              </a:spcBef>
              <a:spcAft>
                <a:spcPts val="0"/>
              </a:spcAft>
              <a:buNone/>
            </a:pPr>
            <a:r>
              <a:t/>
            </a:r>
            <a:endParaRPr b="1" sz="1200"/>
          </a:p>
        </p:txBody>
      </p:sp>
      <p:sp>
        <p:nvSpPr>
          <p:cNvPr id="113" name="Google Shape;11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After calculation I found that three countries are similar in number of products and credit card holding rate.</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Germany has no zero balance customers but a higher rate of exit and tend to have more centered distribution of balance. </a:t>
            </a:r>
            <a:endParaRPr/>
          </a:p>
        </p:txBody>
      </p:sp>
      <p:pic>
        <p:nvPicPr>
          <p:cNvPr id="114" name="Google Shape;114;p19"/>
          <p:cNvPicPr preferRelativeResize="0"/>
          <p:nvPr/>
        </p:nvPicPr>
        <p:blipFill>
          <a:blip r:embed="rId3">
            <a:alphaModFix/>
          </a:blip>
          <a:stretch>
            <a:fillRect/>
          </a:stretch>
        </p:blipFill>
        <p:spPr>
          <a:xfrm>
            <a:off x="3047675" y="86575"/>
            <a:ext cx="4248150" cy="4810125"/>
          </a:xfrm>
          <a:prstGeom prst="rect">
            <a:avLst/>
          </a:prstGeom>
          <a:noFill/>
          <a:ln>
            <a:noFill/>
          </a:ln>
        </p:spPr>
      </p:pic>
      <p:pic>
        <p:nvPicPr>
          <p:cNvPr id="115" name="Google Shape;115;p19"/>
          <p:cNvPicPr preferRelativeResize="0"/>
          <p:nvPr/>
        </p:nvPicPr>
        <p:blipFill>
          <a:blip r:embed="rId4">
            <a:alphaModFix/>
          </a:blip>
          <a:stretch>
            <a:fillRect/>
          </a:stretch>
        </p:blipFill>
        <p:spPr>
          <a:xfrm>
            <a:off x="185300" y="2214175"/>
            <a:ext cx="2590800" cy="1466850"/>
          </a:xfrm>
          <a:prstGeom prst="rect">
            <a:avLst/>
          </a:prstGeom>
          <a:noFill/>
          <a:ln>
            <a:noFill/>
          </a:ln>
        </p:spPr>
      </p:pic>
      <p:pic>
        <p:nvPicPr>
          <p:cNvPr id="116" name="Google Shape;116;p19"/>
          <p:cNvPicPr preferRelativeResize="0"/>
          <p:nvPr/>
        </p:nvPicPr>
        <p:blipFill>
          <a:blip r:embed="rId5">
            <a:alphaModFix/>
          </a:blip>
          <a:stretch>
            <a:fillRect/>
          </a:stretch>
        </p:blipFill>
        <p:spPr>
          <a:xfrm>
            <a:off x="337700" y="2366575"/>
            <a:ext cx="3048000" cy="1438275"/>
          </a:xfrm>
          <a:prstGeom prst="rect">
            <a:avLst/>
          </a:prstGeom>
          <a:noFill/>
          <a:ln>
            <a:noFill/>
          </a:ln>
        </p:spPr>
      </p:pic>
      <p:pic>
        <p:nvPicPr>
          <p:cNvPr id="117" name="Google Shape;117;p19"/>
          <p:cNvPicPr preferRelativeResize="0"/>
          <p:nvPr/>
        </p:nvPicPr>
        <p:blipFill>
          <a:blip r:embed="rId6">
            <a:alphaModFix/>
          </a:blip>
          <a:stretch>
            <a:fillRect/>
          </a:stretch>
        </p:blipFill>
        <p:spPr>
          <a:xfrm>
            <a:off x="513175" y="3681025"/>
            <a:ext cx="2114550" cy="1343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0"/>
          <p:cNvPicPr preferRelativeResize="0"/>
          <p:nvPr/>
        </p:nvPicPr>
        <p:blipFill>
          <a:blip r:embed="rId3">
            <a:alphaModFix/>
          </a:blip>
          <a:stretch>
            <a:fillRect/>
          </a:stretch>
        </p:blipFill>
        <p:spPr>
          <a:xfrm>
            <a:off x="152400" y="152400"/>
            <a:ext cx="5734050" cy="1447800"/>
          </a:xfrm>
          <a:prstGeom prst="rect">
            <a:avLst/>
          </a:prstGeom>
          <a:noFill/>
          <a:ln>
            <a:noFill/>
          </a:ln>
        </p:spPr>
      </p:pic>
      <p:pic>
        <p:nvPicPr>
          <p:cNvPr id="125" name="Google Shape;125;p20"/>
          <p:cNvPicPr preferRelativeResize="0"/>
          <p:nvPr/>
        </p:nvPicPr>
        <p:blipFill>
          <a:blip r:embed="rId4">
            <a:alphaModFix/>
          </a:blip>
          <a:stretch>
            <a:fillRect/>
          </a:stretch>
        </p:blipFill>
        <p:spPr>
          <a:xfrm>
            <a:off x="798300" y="1335675"/>
            <a:ext cx="5734050" cy="286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t>Initial Findings: Gender</a:t>
            </a:r>
            <a:endParaRPr/>
          </a:p>
        </p:txBody>
      </p:sp>
      <p:sp>
        <p:nvSpPr>
          <p:cNvPr id="131" name="Google Shape;13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From the plots it seems like more both genders especially female customers tend to leave after a certain age (around 45). In general, male customers have a higher retention rate. (Retention rate for females and males: 0.749, 0.835)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Female customers tend to be less active (active rate for males and females after 45: 0.614, 0.555) and leave after 45 (retention rate for females and males age&gt;45: 0.483, 0.608).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I divided customers by gender and age, exited to plot histograms of their balance and found that for the exited customers that are over age 45,  the distribution of balance tend to be narrower and there are more females having balance around a certain range (102500 - 150000).</a:t>
            </a:r>
            <a:endParaRPr sz="1200">
              <a:solidFill>
                <a:schemeClr val="dk1"/>
              </a:solidFill>
              <a:latin typeface="Roboto"/>
              <a:ea typeface="Roboto"/>
              <a:cs typeface="Roboto"/>
              <a:sym typeface="Roboto"/>
            </a:endParaRPr>
          </a:p>
          <a:p>
            <a:pPr indent="0" lvl="0" marL="0" rtl="0" algn="l">
              <a:spcBef>
                <a:spcPts val="0"/>
              </a:spcBef>
              <a:spcAft>
                <a:spcPts val="1600"/>
              </a:spcAft>
              <a:buNone/>
            </a:pPr>
            <a:r>
              <a:t/>
            </a:r>
            <a:endParaRPr/>
          </a:p>
        </p:txBody>
      </p:sp>
      <p:pic>
        <p:nvPicPr>
          <p:cNvPr id="132" name="Google Shape;132;p21"/>
          <p:cNvPicPr preferRelativeResize="0"/>
          <p:nvPr/>
        </p:nvPicPr>
        <p:blipFill>
          <a:blip r:embed="rId3">
            <a:alphaModFix/>
          </a:blip>
          <a:stretch>
            <a:fillRect/>
          </a:stretch>
        </p:blipFill>
        <p:spPr>
          <a:xfrm>
            <a:off x="3223150" y="1260050"/>
            <a:ext cx="3857625" cy="3067050"/>
          </a:xfrm>
          <a:prstGeom prst="rect">
            <a:avLst/>
          </a:prstGeom>
          <a:noFill/>
          <a:ln>
            <a:noFill/>
          </a:ln>
        </p:spPr>
      </p:pic>
      <p:pic>
        <p:nvPicPr>
          <p:cNvPr id="133" name="Google Shape;133;p21"/>
          <p:cNvPicPr preferRelativeResize="0"/>
          <p:nvPr/>
        </p:nvPicPr>
        <p:blipFill>
          <a:blip r:embed="rId4">
            <a:alphaModFix/>
          </a:blip>
          <a:stretch>
            <a:fillRect/>
          </a:stretch>
        </p:blipFill>
        <p:spPr>
          <a:xfrm>
            <a:off x="6665650" y="0"/>
            <a:ext cx="2638425" cy="1666875"/>
          </a:xfrm>
          <a:prstGeom prst="rect">
            <a:avLst/>
          </a:prstGeom>
          <a:noFill/>
          <a:ln>
            <a:noFill/>
          </a:ln>
        </p:spPr>
      </p:pic>
      <p:pic>
        <p:nvPicPr>
          <p:cNvPr id="134" name="Google Shape;134;p21"/>
          <p:cNvPicPr preferRelativeResize="0"/>
          <p:nvPr/>
        </p:nvPicPr>
        <p:blipFill>
          <a:blip r:embed="rId5">
            <a:alphaModFix/>
          </a:blip>
          <a:stretch>
            <a:fillRect/>
          </a:stretch>
        </p:blipFill>
        <p:spPr>
          <a:xfrm>
            <a:off x="6818050" y="152400"/>
            <a:ext cx="2762250" cy="1714500"/>
          </a:xfrm>
          <a:prstGeom prst="rect">
            <a:avLst/>
          </a:prstGeom>
          <a:noFill/>
          <a:ln>
            <a:noFill/>
          </a:ln>
        </p:spPr>
      </p:pic>
      <p:sp>
        <p:nvSpPr>
          <p:cNvPr id="135" name="Google Shape;135;p21"/>
          <p:cNvSpPr txBox="1"/>
          <p:nvPr/>
        </p:nvSpPr>
        <p:spPr>
          <a:xfrm>
            <a:off x="697045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36" name="Google Shape;136;p21"/>
          <p:cNvPicPr preferRelativeResize="0"/>
          <p:nvPr/>
        </p:nvPicPr>
        <p:blipFill>
          <a:blip r:embed="rId6">
            <a:alphaModFix/>
          </a:blip>
          <a:stretch>
            <a:fillRect/>
          </a:stretch>
        </p:blipFill>
        <p:spPr>
          <a:xfrm>
            <a:off x="152400" y="152400"/>
            <a:ext cx="5734050" cy="198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